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sldIdLst>
    <p:sldId id="264" r:id="rId2"/>
    <p:sldId id="263" r:id="rId3"/>
    <p:sldId id="265" r:id="rId4"/>
    <p:sldId id="268" r:id="rId5"/>
    <p:sldId id="269" r:id="rId6"/>
    <p:sldId id="270" r:id="rId7"/>
    <p:sldId id="267" r:id="rId8"/>
    <p:sldId id="272" r:id="rId9"/>
    <p:sldId id="273" r:id="rId10"/>
    <p:sldId id="274" r:id="rId11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ECE0"/>
    <a:srgbClr val="EB95E7"/>
    <a:srgbClr val="F81EC9"/>
    <a:srgbClr val="FEB0D1"/>
    <a:srgbClr val="DFDF17"/>
    <a:srgbClr val="8BE0E9"/>
    <a:srgbClr val="A6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44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772652-7C42-45ED-A0AA-ADC83D0087FC}" type="doc">
      <dgm:prSet loTypeId="urn:microsoft.com/office/officeart/2005/8/layout/cycle7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CADB789D-5C31-49D2-AC05-AE2D68F9FCEE}" type="pres">
      <dgm:prSet presAssocID="{43772652-7C42-45ED-A0AA-ADC83D0087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C67C3BB5-6928-465E-BAC1-52FD508BFE33}" type="presOf" srcId="{43772652-7C42-45ED-A0AA-ADC83D0087FC}" destId="{CADB789D-5C31-49D2-AC05-AE2D68F9FCEE}" srcOrd="0" destOrd="0" presId="urn:microsoft.com/office/officeart/2005/8/layout/cycle7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50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12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91636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24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292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4459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048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467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49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850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314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63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35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3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568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81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07984-B083-4FE7-A241-284D3F235781}" type="datetimeFigureOut">
              <a:rPr kumimoji="1" lang="ja-JP" altLang="en-US" smtClean="0"/>
              <a:t>2023/2/9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B9434A7-1F18-45BC-BA50-371863FB73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326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角丸四角形 13"/>
          <p:cNvSpPr/>
          <p:nvPr/>
        </p:nvSpPr>
        <p:spPr>
          <a:xfrm>
            <a:off x="387560" y="1196752"/>
            <a:ext cx="8136904" cy="4680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b="1" dirty="0">
                <a:solidFill>
                  <a:schemeClr val="tx1"/>
                </a:solidFill>
              </a:rPr>
              <a:t>①　持続できる観光の仕組みづくりについて</a:t>
            </a:r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endParaRPr kumimoji="1" lang="en-US" altLang="ja-JP" sz="2000" b="1" dirty="0" smtClean="0">
              <a:solidFill>
                <a:schemeClr val="tx1"/>
              </a:solidFill>
            </a:endParaRPr>
          </a:p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②　</a:t>
            </a:r>
            <a:r>
              <a:rPr kumimoji="1" lang="ja-JP" altLang="en-US" sz="2000" b="1" dirty="0">
                <a:solidFill>
                  <a:schemeClr val="tx1"/>
                </a:solidFill>
              </a:rPr>
              <a:t>年間を通じて楽しめる観光コンテンツについて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827584" y="476672"/>
            <a:ext cx="5328592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u="sng" dirty="0" smtClean="0"/>
              <a:t>おさらい</a:t>
            </a:r>
            <a:r>
              <a:rPr kumimoji="1" lang="ja-JP" altLang="en-US" sz="2200" b="1" dirty="0" smtClean="0"/>
              <a:t>　第２回協議会での協議事項</a:t>
            </a:r>
            <a:endParaRPr kumimoji="1" lang="en-US" altLang="ja-JP" sz="2200" b="1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3055640" y="6453336"/>
            <a:ext cx="2816696" cy="40466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Ｐ１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164288" y="225979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3923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8EC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角丸四角形 13"/>
          <p:cNvSpPr/>
          <p:nvPr/>
        </p:nvSpPr>
        <p:spPr>
          <a:xfrm>
            <a:off x="387560" y="1196752"/>
            <a:ext cx="8136904" cy="4680520"/>
          </a:xfrm>
          <a:prstGeom prst="roundRect">
            <a:avLst/>
          </a:prstGeom>
          <a:solidFill>
            <a:srgbClr val="88ECE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u="sng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000" u="sng" dirty="0" smtClean="0">
                <a:solidFill>
                  <a:schemeClr val="tx1"/>
                </a:solidFill>
              </a:rPr>
              <a:t>共通の</a:t>
            </a:r>
            <a:r>
              <a:rPr kumimoji="1" lang="ja-JP" altLang="en-US" sz="2000" u="sng" dirty="0" smtClean="0">
                <a:solidFill>
                  <a:schemeClr val="tx1"/>
                </a:solidFill>
              </a:rPr>
              <a:t>キーワード</a:t>
            </a:r>
            <a:r>
              <a:rPr kumimoji="1" lang="en-US" altLang="ja-JP" sz="2000" u="sng" dirty="0" smtClean="0">
                <a:solidFill>
                  <a:schemeClr val="tx1"/>
                </a:solidFill>
              </a:rPr>
              <a:t>】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○　</a:t>
            </a:r>
            <a:r>
              <a:rPr kumimoji="1" lang="ja-JP" altLang="en-US" sz="2400" b="1" dirty="0">
                <a:solidFill>
                  <a:schemeClr val="tx1"/>
                </a:solidFill>
              </a:rPr>
              <a:t>どのターゲットに届けるか？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r>
              <a:rPr kumimoji="1" lang="ja-JP" altLang="en-US" sz="2400" b="1" dirty="0" smtClean="0">
                <a:solidFill>
                  <a:schemeClr val="tx1"/>
                </a:solidFill>
              </a:rPr>
              <a:t>○　情報発信、情報の一元化</a:t>
            </a:r>
            <a:endParaRPr kumimoji="1" lang="en-US" altLang="ja-JP" sz="2400" b="1" dirty="0">
              <a:solidFill>
                <a:schemeClr val="tx1"/>
              </a:solidFill>
            </a:endParaRPr>
          </a:p>
          <a:p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 smtClean="0">
                <a:solidFill>
                  <a:schemeClr val="tx1"/>
                </a:solidFill>
              </a:rPr>
              <a:t>⇒この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キーワードを意識して、課題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解決に向けた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取り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r>
              <a:rPr kumimoji="1" lang="ja-JP" altLang="en-US" sz="2400" dirty="0">
                <a:solidFill>
                  <a:schemeClr val="tx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組み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を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考えて</a:t>
            </a:r>
            <a:r>
              <a:rPr kumimoji="1" lang="ja-JP" altLang="en-US" sz="2400" dirty="0" smtClean="0">
                <a:solidFill>
                  <a:schemeClr val="tx1"/>
                </a:solidFill>
              </a:rPr>
              <a:t>いきましょう。</a:t>
            </a:r>
            <a:endParaRPr kumimoji="1"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362516" y="216024"/>
            <a:ext cx="7161811" cy="1340768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 smtClean="0"/>
              <a:t>共通の課題を踏まえて</a:t>
            </a:r>
            <a:endParaRPr kumimoji="1" lang="en-US" altLang="ja-JP" sz="2200" b="1" dirty="0" smtClean="0"/>
          </a:p>
          <a:p>
            <a:r>
              <a:rPr kumimoji="1" lang="ja-JP" altLang="en-US" sz="2200" b="1" dirty="0"/>
              <a:t>⇒</a:t>
            </a:r>
            <a:r>
              <a:rPr kumimoji="1" lang="ja-JP" altLang="en-US" sz="2200" b="1" dirty="0" smtClean="0">
                <a:solidFill>
                  <a:schemeClr val="tx1"/>
                </a:solidFill>
              </a:rPr>
              <a:t>運営</a:t>
            </a:r>
            <a:r>
              <a:rPr kumimoji="1" lang="ja-JP" altLang="en-US" sz="2200" b="1" dirty="0">
                <a:solidFill>
                  <a:schemeClr val="tx1"/>
                </a:solidFill>
              </a:rPr>
              <a:t>委員会で課題・共通課題について検討。</a:t>
            </a:r>
            <a:endParaRPr kumimoji="1" lang="en-US" altLang="ja-JP" sz="2200" b="1" dirty="0">
              <a:solidFill>
                <a:schemeClr val="tx1"/>
              </a:solidFill>
            </a:endParaRPr>
          </a:p>
          <a:p>
            <a:endParaRPr kumimoji="1" lang="en-US" altLang="ja-JP" sz="2200" b="1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3055640" y="6453336"/>
            <a:ext cx="2816696" cy="40466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</a:t>
            </a:r>
            <a:r>
              <a:rPr kumimoji="1" lang="en-US" altLang="ja-JP" sz="1600" b="1" dirty="0" smtClean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7253350" y="95655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309604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角丸四角形 13"/>
          <p:cNvSpPr/>
          <p:nvPr/>
        </p:nvSpPr>
        <p:spPr>
          <a:xfrm>
            <a:off x="387560" y="1196752"/>
            <a:ext cx="8136904" cy="46805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協議事項について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】</a:t>
            </a:r>
          </a:p>
          <a:p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・グループワークをしながら、課題とそれに対する取り組みを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考えていきましょう。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・本日は、協議事項に対して、皆さんがそれぞれ考える「</a:t>
            </a:r>
            <a:r>
              <a:rPr kumimoji="1" lang="ja-JP" altLang="en-US" sz="2000" b="1" dirty="0" smtClean="0">
                <a:solidFill>
                  <a:schemeClr val="tx1"/>
                </a:solidFill>
              </a:rPr>
              <a:t>課題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」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について、話し合ってみてください。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354808" y="442003"/>
            <a:ext cx="5225304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/>
              <a:t>　</a:t>
            </a:r>
            <a:r>
              <a:rPr kumimoji="1" lang="ja-JP" altLang="en-US" sz="2200" b="1" dirty="0" smtClean="0"/>
              <a:t>　</a:t>
            </a:r>
            <a:r>
              <a:rPr kumimoji="1" lang="ja-JP" altLang="en-US" sz="2200" b="1" u="sng" dirty="0" smtClean="0"/>
              <a:t>おさらい</a:t>
            </a:r>
            <a:r>
              <a:rPr kumimoji="1" lang="ja-JP" altLang="en-US" sz="2200" b="1" dirty="0" smtClean="0"/>
              <a:t>　協議事項について</a:t>
            </a:r>
            <a:endParaRPr kumimoji="1" lang="en-US" altLang="ja-JP" sz="2200" b="1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3055640" y="6453336"/>
            <a:ext cx="2816696" cy="40466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Ｐ２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164288" y="225979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71585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387560" y="188640"/>
            <a:ext cx="85769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500" b="1" dirty="0" smtClean="0">
                <a:solidFill>
                  <a:schemeClr val="tx1"/>
                </a:solidFill>
              </a:rPr>
              <a:t>（課題抽出　結果）</a:t>
            </a:r>
            <a:endParaRPr kumimoji="1" lang="en-US" altLang="ja-JP" sz="2500" b="1" dirty="0" smtClean="0">
              <a:solidFill>
                <a:schemeClr val="tx1"/>
              </a:solidFill>
            </a:endParaRPr>
          </a:p>
          <a:p>
            <a:r>
              <a:rPr kumimoji="1" lang="ja-JP" altLang="en-US" sz="2500" b="1" dirty="0" smtClean="0">
                <a:solidFill>
                  <a:schemeClr val="tx1"/>
                </a:solidFill>
              </a:rPr>
              <a:t>①　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持続できる観光の仕組みづくりに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ついて</a:t>
            </a:r>
            <a:endParaRPr kumimoji="1" lang="en-US" altLang="ja-JP" sz="2800" b="1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69133" y="1065371"/>
            <a:ext cx="8576928" cy="2075597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2000" b="1" dirty="0" smtClean="0">
                <a:solidFill>
                  <a:schemeClr val="tx1"/>
                </a:solidFill>
              </a:rPr>
              <a:t>Ａ</a:t>
            </a:r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・「また行きたい」と思える場所にする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　・ 心地よい出会い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1600" dirty="0">
                <a:solidFill>
                  <a:schemeClr val="tx1"/>
                </a:solidFill>
              </a:rPr>
              <a:t>・ 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出迎える</a:t>
            </a:r>
            <a:r>
              <a:rPr kumimoji="1" lang="ja-JP" altLang="en-US" sz="1600" dirty="0">
                <a:solidFill>
                  <a:schemeClr val="tx1"/>
                </a:solidFill>
              </a:rPr>
              <a:t>方の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育成・研修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日置市</a:t>
            </a:r>
            <a:r>
              <a:rPr kumimoji="1" lang="ja-JP" altLang="en-US" sz="1600" dirty="0">
                <a:solidFill>
                  <a:schemeClr val="tx1"/>
                </a:solidFill>
              </a:rPr>
              <a:t>の良い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ところスポーツ</a:t>
            </a:r>
            <a:r>
              <a:rPr kumimoji="1" lang="ja-JP" altLang="en-US" sz="1600" dirty="0">
                <a:solidFill>
                  <a:schemeClr val="tx1"/>
                </a:solidFill>
              </a:rPr>
              <a:t>、アウトドア、マリンスポーツ、歴史、観光など</a:t>
            </a: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        良い</a:t>
            </a:r>
            <a:r>
              <a:rPr kumimoji="1" lang="ja-JP" altLang="en-US" sz="1600" dirty="0">
                <a:solidFill>
                  <a:schemeClr val="tx1"/>
                </a:solidFill>
              </a:rPr>
              <a:t>単品（分野）を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組み合わせて”</a:t>
            </a:r>
            <a:r>
              <a:rPr kumimoji="1" lang="ja-JP" altLang="en-US" sz="1600" dirty="0">
                <a:solidFill>
                  <a:schemeClr val="tx1"/>
                </a:solidFill>
              </a:rPr>
              <a:t>観光案内”と考え、発信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インターネット</a:t>
            </a:r>
            <a:r>
              <a:rPr kumimoji="1" lang="ja-JP" altLang="en-US" sz="1600" dirty="0">
                <a:solidFill>
                  <a:schemeClr val="tx1"/>
                </a:solidFill>
              </a:rPr>
              <a:t>、ＳＮＳを活用し、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最新の情報を発信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町</a:t>
            </a:r>
            <a:r>
              <a:rPr kumimoji="1" lang="ja-JP" altLang="en-US" sz="1600" dirty="0">
                <a:solidFill>
                  <a:schemeClr val="tx1"/>
                </a:solidFill>
              </a:rPr>
              <a:t>を整然と、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案内看板</a:t>
            </a:r>
            <a:r>
              <a:rPr kumimoji="1" lang="ja-JP" altLang="en-US" sz="1600" dirty="0">
                <a:solidFill>
                  <a:schemeClr val="tx1"/>
                </a:solidFill>
              </a:rPr>
              <a:t>などに統一感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を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055640" y="6486848"/>
            <a:ext cx="2816696" cy="371151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Ｐ３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87560" y="3284343"/>
            <a:ext cx="8576928" cy="3202504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en-US" altLang="ja-JP" sz="2000" b="1" dirty="0" smtClean="0">
                <a:solidFill>
                  <a:schemeClr val="tx1"/>
                </a:solidFill>
              </a:rPr>
              <a:t>B</a:t>
            </a:r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・ 四季</a:t>
            </a:r>
            <a:r>
              <a:rPr kumimoji="1" lang="ja-JP" altLang="en-US" sz="1600" dirty="0">
                <a:solidFill>
                  <a:schemeClr val="tx1"/>
                </a:solidFill>
              </a:rPr>
              <a:t>を感じられる。文化の背景　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   ・ トイレ</a:t>
            </a:r>
            <a:r>
              <a:rPr kumimoji="1" lang="ja-JP" altLang="en-US" sz="1600" dirty="0">
                <a:solidFill>
                  <a:schemeClr val="tx1"/>
                </a:solidFill>
              </a:rPr>
              <a:t>水洗（洋式化、イベント時のトイレなど）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自然</a:t>
            </a:r>
            <a:r>
              <a:rPr kumimoji="1" lang="ja-JP" altLang="en-US" sz="1600" dirty="0">
                <a:solidFill>
                  <a:schemeClr val="tx1"/>
                </a:solidFill>
              </a:rPr>
              <a:t>を楽しめるような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ＭＡＰ</a:t>
            </a:r>
            <a:r>
              <a:rPr kumimoji="1" lang="ja-JP" altLang="en-US" sz="1600" dirty="0">
                <a:solidFill>
                  <a:schemeClr val="tx1"/>
                </a:solidFill>
              </a:rPr>
              <a:t>（散歩くらいの感じ）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イベント</a:t>
            </a:r>
            <a:r>
              <a:rPr kumimoji="1" lang="ja-JP" altLang="en-US" sz="1600" dirty="0">
                <a:solidFill>
                  <a:schemeClr val="tx1"/>
                </a:solidFill>
              </a:rPr>
              <a:t>等へのＨＰ検索のやりやすさ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</a:t>
            </a:r>
            <a:r>
              <a:rPr kumimoji="1" lang="ja-JP" altLang="en-US" sz="1600" u="sng" dirty="0" smtClean="0">
                <a:solidFill>
                  <a:schemeClr val="tx1"/>
                </a:solidFill>
              </a:rPr>
              <a:t>世代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の絞り込み（年齢など、どこをターゲットに狙うか？）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点</a:t>
            </a:r>
            <a:r>
              <a:rPr kumimoji="1" lang="ja-JP" altLang="en-US" sz="1600" dirty="0">
                <a:solidFill>
                  <a:schemeClr val="tx1"/>
                </a:solidFill>
              </a:rPr>
              <a:t>→線。線→面へ！！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人材</a:t>
            </a:r>
            <a:r>
              <a:rPr kumimoji="1" lang="ja-JP" altLang="en-US" sz="1600" dirty="0">
                <a:solidFill>
                  <a:schemeClr val="tx1"/>
                </a:solidFill>
              </a:rPr>
              <a:t>をつなぐ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世代</a:t>
            </a:r>
            <a:r>
              <a:rPr kumimoji="1" lang="ja-JP" altLang="en-US" sz="1600" dirty="0">
                <a:solidFill>
                  <a:schemeClr val="tx1"/>
                </a:solidFill>
              </a:rPr>
              <a:t>交代（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後継者問題</a:t>
            </a:r>
            <a:r>
              <a:rPr kumimoji="1" lang="ja-JP" altLang="en-US" sz="1600" dirty="0">
                <a:solidFill>
                  <a:schemeClr val="tx1"/>
                </a:solidFill>
              </a:rPr>
              <a:t>）　</a:t>
            </a:r>
            <a:r>
              <a:rPr kumimoji="1" lang="en-US" altLang="ja-JP" sz="1600" dirty="0">
                <a:solidFill>
                  <a:schemeClr val="tx1"/>
                </a:solidFill>
              </a:rPr>
              <a:t>※</a:t>
            </a:r>
            <a:r>
              <a:rPr kumimoji="1" lang="ja-JP" altLang="en-US" sz="1600" dirty="0">
                <a:solidFill>
                  <a:schemeClr val="tx1"/>
                </a:solidFill>
              </a:rPr>
              <a:t>会員、ガイドなど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   ・ 日置市外</a:t>
            </a:r>
            <a:r>
              <a:rPr kumimoji="1" lang="ja-JP" altLang="en-US" sz="1600" dirty="0">
                <a:solidFill>
                  <a:schemeClr val="tx1"/>
                </a:solidFill>
              </a:rPr>
              <a:t>の人から見た日置市の良さ、悪さ</a:t>
            </a:r>
          </a:p>
          <a:p>
            <a:r>
              <a:rPr kumimoji="1" lang="en-US" altLang="ja-JP" sz="16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取り組み案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・エリア別よりジャンル別にターゲットを絞る（ＭＡＰなど）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353662" y="45265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138025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387560" y="188640"/>
            <a:ext cx="85769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500" b="1" dirty="0">
                <a:solidFill>
                  <a:schemeClr val="tx1"/>
                </a:solidFill>
              </a:rPr>
              <a:t>（課題抽出　結果）</a:t>
            </a:r>
            <a:endParaRPr kumimoji="1" lang="en-US" altLang="ja-JP" sz="2500" b="1" dirty="0" smtClean="0">
              <a:solidFill>
                <a:schemeClr val="tx1"/>
              </a:solidFill>
            </a:endParaRPr>
          </a:p>
          <a:p>
            <a:r>
              <a:rPr kumimoji="1" lang="ja-JP" altLang="en-US" sz="2500" b="1" dirty="0" smtClean="0">
                <a:solidFill>
                  <a:schemeClr val="tx1"/>
                </a:solidFill>
              </a:rPr>
              <a:t>①　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持続できる観光の仕組みづくりに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ついて</a:t>
            </a:r>
            <a:endParaRPr kumimoji="1" lang="en-US" altLang="ja-JP" sz="2800" b="1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69133" y="1065371"/>
            <a:ext cx="8576928" cy="24356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Ｃ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・ 窓口</a:t>
            </a:r>
            <a:endParaRPr kumimoji="1" lang="ja-JP" altLang="en-US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 観光</a:t>
            </a:r>
            <a:r>
              <a:rPr kumimoji="1" lang="ja-JP" altLang="en-US" sz="1600" dirty="0">
                <a:solidFill>
                  <a:schemeClr val="tx1"/>
                </a:solidFill>
              </a:rPr>
              <a:t>資源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 情報</a:t>
            </a:r>
            <a:endParaRPr kumimoji="1" lang="ja-JP" altLang="en-US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 </a:t>
            </a:r>
            <a:r>
              <a:rPr kumimoji="1" lang="ja-JP" altLang="en-US" sz="1600" u="sng" dirty="0" smtClean="0">
                <a:solidFill>
                  <a:schemeClr val="tx1"/>
                </a:solidFill>
              </a:rPr>
              <a:t>後継者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、人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 メディア</a:t>
            </a:r>
            <a:r>
              <a:rPr kumimoji="1" lang="ja-JP" altLang="en-US" sz="1600" dirty="0">
                <a:solidFill>
                  <a:schemeClr val="tx1"/>
                </a:solidFill>
              </a:rPr>
              <a:t>への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働きかけ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取り組み案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・</a:t>
            </a:r>
            <a:r>
              <a:rPr kumimoji="1" lang="ja-JP" altLang="en-US" sz="1600" b="1" u="sng" dirty="0">
                <a:solidFill>
                  <a:schemeClr val="tx1"/>
                </a:solidFill>
              </a:rPr>
              <a:t>窓口について⇒情報の一元化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（ここに聞けば分かる！）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055640" y="6486848"/>
            <a:ext cx="2816696" cy="371151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Ｐ４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87560" y="3573015"/>
            <a:ext cx="8576928" cy="291383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Ｄ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・交通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    ・</a:t>
            </a:r>
            <a:r>
              <a:rPr kumimoji="1" lang="ja-JP" altLang="en-US" sz="1600" dirty="0">
                <a:solidFill>
                  <a:schemeClr val="tx1"/>
                </a:solidFill>
              </a:rPr>
              <a:t>施設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売買⇒地域の特産品</a:t>
            </a: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600" dirty="0">
                <a:solidFill>
                  <a:schemeClr val="tx1"/>
                </a:solidFill>
              </a:rPr>
              <a:t>補修（メンテナンス）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宣伝（インスタグラムなどのＳＮＳ，チラシ）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・聞いて</a:t>
            </a:r>
            <a:r>
              <a:rPr kumimoji="1" lang="ja-JP" altLang="en-US" sz="1600" dirty="0">
                <a:solidFill>
                  <a:schemeClr val="tx1"/>
                </a:solidFill>
              </a:rPr>
              <a:t>、見て、触れて、食（食事）して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もらう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取り組み案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・聞いて、見て、触れてもらう⇒魅力ある体験ができる。そして、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　リピーターになってもらう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343800" y="44767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317964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387560" y="188640"/>
            <a:ext cx="85769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500" b="1" dirty="0">
                <a:solidFill>
                  <a:schemeClr val="tx1"/>
                </a:solidFill>
              </a:rPr>
              <a:t>（課題抽出　結果）</a:t>
            </a:r>
            <a:endParaRPr kumimoji="1" lang="en-US" altLang="ja-JP" sz="2500" b="1" dirty="0" smtClean="0">
              <a:solidFill>
                <a:schemeClr val="tx1"/>
              </a:solidFill>
            </a:endParaRPr>
          </a:p>
          <a:p>
            <a:r>
              <a:rPr kumimoji="1" lang="ja-JP" altLang="en-US" sz="2500" b="1" dirty="0" smtClean="0">
                <a:solidFill>
                  <a:schemeClr val="tx1"/>
                </a:solidFill>
              </a:rPr>
              <a:t>①　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持続できる観光の仕組みづくりに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ついて</a:t>
            </a:r>
            <a:endParaRPr kumimoji="1" lang="en-US" altLang="ja-JP" sz="2800" b="1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69133" y="1065371"/>
            <a:ext cx="8576928" cy="243563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2000" b="1" dirty="0">
                <a:solidFill>
                  <a:schemeClr val="tx1"/>
                </a:solidFill>
              </a:rPr>
              <a:t>Ｅ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・ウミガメ</a:t>
            </a:r>
            <a:endParaRPr kumimoji="1" lang="ja-JP" altLang="en-US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・イベント</a:t>
            </a:r>
            <a:r>
              <a:rPr kumimoji="1" lang="ja-JP" altLang="en-US" sz="1600" dirty="0">
                <a:solidFill>
                  <a:schemeClr val="tx1"/>
                </a:solidFill>
              </a:rPr>
              <a:t>の情報発信に対して、行政の協力が足りない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・地域</a:t>
            </a:r>
            <a:r>
              <a:rPr kumimoji="1" lang="ja-JP" altLang="en-US" sz="1600" dirty="0">
                <a:solidFill>
                  <a:schemeClr val="tx1"/>
                </a:solidFill>
              </a:rPr>
              <a:t>の連携（バラバラをまとめるのが、行政の役割）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・持続</a:t>
            </a:r>
            <a:r>
              <a:rPr kumimoji="1" lang="ja-JP" altLang="en-US" sz="1600" dirty="0">
                <a:solidFill>
                  <a:schemeClr val="tx1"/>
                </a:solidFill>
              </a:rPr>
              <a:t>させるためには、無償ボランティアは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×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　見合った</a:t>
            </a:r>
            <a:r>
              <a:rPr kumimoji="1" lang="ja-JP" altLang="en-US" sz="1600" dirty="0">
                <a:solidFill>
                  <a:schemeClr val="tx1"/>
                </a:solidFill>
              </a:rPr>
              <a:t>対価報酬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を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取り組み</a:t>
            </a:r>
            <a:r>
              <a:rPr kumimoji="1" lang="ja-JP" altLang="en-US" dirty="0">
                <a:solidFill>
                  <a:schemeClr val="tx1"/>
                </a:solidFill>
              </a:rPr>
              <a:t>案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600" b="1" u="sng" dirty="0" smtClean="0">
                <a:solidFill>
                  <a:schemeClr val="tx1"/>
                </a:solidFill>
              </a:rPr>
              <a:t>日置市</a:t>
            </a:r>
            <a:r>
              <a:rPr kumimoji="1" lang="ja-JP" altLang="en-US" sz="1600" b="1" u="sng" dirty="0">
                <a:solidFill>
                  <a:schemeClr val="tx1"/>
                </a:solidFill>
              </a:rPr>
              <a:t>の特徴、魅力を初級～上級に分けて</a:t>
            </a:r>
            <a:r>
              <a:rPr kumimoji="1" lang="ja-JP" altLang="en-US" sz="1600" b="1" u="sng" dirty="0" smtClean="0">
                <a:solidFill>
                  <a:schemeClr val="tx1"/>
                </a:solidFill>
              </a:rPr>
              <a:t>、その</a:t>
            </a:r>
            <a:r>
              <a:rPr kumimoji="1" lang="ja-JP" altLang="en-US" sz="1600" b="1" u="sng" dirty="0">
                <a:solidFill>
                  <a:schemeClr val="tx1"/>
                </a:solidFill>
              </a:rPr>
              <a:t>人に</a:t>
            </a:r>
            <a:r>
              <a:rPr kumimoji="1" lang="ja-JP" altLang="en-US" sz="1600" b="1" u="sng" dirty="0" smtClean="0">
                <a:solidFill>
                  <a:schemeClr val="tx1"/>
                </a:solidFill>
              </a:rPr>
              <a:t>合ったプラン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を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つくる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055640" y="6486848"/>
            <a:ext cx="2816696" cy="371151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Ｐ５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87560" y="3573015"/>
            <a:ext cx="8576928" cy="291383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2000" b="1" dirty="0">
                <a:solidFill>
                  <a:schemeClr val="tx1"/>
                </a:solidFill>
              </a:rPr>
              <a:t>Ｇ</a:t>
            </a:r>
            <a:r>
              <a:rPr kumimoji="1" lang="ja-JP" altLang="en-US" sz="1600" dirty="0">
                <a:solidFill>
                  <a:schemeClr val="tx1"/>
                </a:solidFill>
              </a:rPr>
              <a:t>・観光コンテンツは多い（温泉、体験、食、宿）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 情報</a:t>
            </a:r>
            <a:r>
              <a:rPr kumimoji="1" lang="ja-JP" altLang="en-US" sz="1600" dirty="0">
                <a:solidFill>
                  <a:schemeClr val="tx1"/>
                </a:solidFill>
              </a:rPr>
              <a:t>の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提供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取り組み案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　・情報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の提供</a:t>
            </a:r>
          </a:p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　⇒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観光マップ（周遊コース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）、</a:t>
            </a:r>
            <a:r>
              <a:rPr kumimoji="1" lang="ja-JP" altLang="en-US" sz="1600" b="1" u="sng" dirty="0" smtClean="0">
                <a:solidFill>
                  <a:schemeClr val="tx1"/>
                </a:solidFill>
              </a:rPr>
              <a:t>ＳＮＳ</a:t>
            </a:r>
            <a:r>
              <a:rPr kumimoji="1" lang="ja-JP" altLang="en-US" sz="1600" b="1" u="sng" dirty="0">
                <a:solidFill>
                  <a:schemeClr val="tx1"/>
                </a:solidFill>
              </a:rPr>
              <a:t>の活用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。インバウンド向け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も必要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433556" y="0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90695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387560" y="188640"/>
            <a:ext cx="8576928" cy="72008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500" b="1" dirty="0">
                <a:solidFill>
                  <a:schemeClr val="tx1"/>
                </a:solidFill>
              </a:rPr>
              <a:t>（課題抽出　結果）</a:t>
            </a:r>
            <a:endParaRPr kumimoji="1" lang="en-US" altLang="ja-JP" sz="2500" b="1" dirty="0" smtClean="0">
              <a:solidFill>
                <a:schemeClr val="tx1"/>
              </a:solidFill>
            </a:endParaRPr>
          </a:p>
          <a:p>
            <a:r>
              <a:rPr kumimoji="1" lang="ja-JP" altLang="en-US" sz="2500" b="1" dirty="0" smtClean="0">
                <a:solidFill>
                  <a:schemeClr val="tx1"/>
                </a:solidFill>
              </a:rPr>
              <a:t>①　</a:t>
            </a:r>
            <a:r>
              <a:rPr kumimoji="1" lang="ja-JP" altLang="en-US" sz="2800" b="1" dirty="0">
                <a:solidFill>
                  <a:schemeClr val="tx1"/>
                </a:solidFill>
              </a:rPr>
              <a:t>持続できる観光の仕組みづくりに</a:t>
            </a:r>
            <a:r>
              <a:rPr kumimoji="1" lang="ja-JP" altLang="en-US" sz="2800" b="1" dirty="0" smtClean="0">
                <a:solidFill>
                  <a:schemeClr val="tx1"/>
                </a:solidFill>
              </a:rPr>
              <a:t>ついて</a:t>
            </a:r>
            <a:endParaRPr kumimoji="1" lang="en-US" altLang="ja-JP" sz="2800" b="1" dirty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055640" y="6486848"/>
            <a:ext cx="2816696" cy="371151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Ｐ６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87560" y="1268761"/>
            <a:ext cx="8576928" cy="5218086"/>
          </a:xfrm>
          <a:prstGeom prst="roundRect">
            <a:avLst/>
          </a:prstGeom>
          <a:solidFill>
            <a:schemeClr val="accent2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2000" b="1" dirty="0">
                <a:solidFill>
                  <a:schemeClr val="tx1"/>
                </a:solidFill>
              </a:rPr>
              <a:t>Ｆ</a:t>
            </a:r>
            <a:r>
              <a:rPr kumimoji="1" lang="ja-JP" altLang="en-US" sz="1600" dirty="0">
                <a:solidFill>
                  <a:schemeClr val="tx1"/>
                </a:solidFill>
              </a:rPr>
              <a:t>・待つ姿勢でなく、自ら仕掛ける取り組みを！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 err="1" smtClean="0">
                <a:solidFill>
                  <a:schemeClr val="tx1"/>
                </a:solidFill>
              </a:rPr>
              <a:t>妙円寺詣</a:t>
            </a:r>
            <a:r>
              <a:rPr kumimoji="1" lang="ja-JP" altLang="en-US" sz="1600" dirty="0" err="1">
                <a:solidFill>
                  <a:schemeClr val="tx1"/>
                </a:solidFill>
              </a:rPr>
              <a:t>りを吹</a:t>
            </a:r>
            <a:r>
              <a:rPr kumimoji="1" lang="ja-JP" altLang="en-US" sz="1600" dirty="0">
                <a:solidFill>
                  <a:schemeClr val="tx1"/>
                </a:solidFill>
              </a:rPr>
              <a:t>上、日吉、東市来地域を巻き込んでできないか？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紙よろい普及会･･･地域の学校へ取り組みするも難しい。続かないところも･･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･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（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理由）最近</a:t>
            </a:r>
            <a:r>
              <a:rPr kumimoji="1" lang="ja-JP" altLang="en-US" sz="1600" dirty="0">
                <a:solidFill>
                  <a:schemeClr val="tx1"/>
                </a:solidFill>
              </a:rPr>
              <a:t>の小・中学生は忙しい（部活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、塾など）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dirty="0" smtClean="0">
                <a:solidFill>
                  <a:schemeClr val="tx1"/>
                </a:solidFill>
              </a:rPr>
              <a:t>取り組み案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 err="1" smtClean="0">
                <a:solidFill>
                  <a:schemeClr val="tx1"/>
                </a:solidFill>
              </a:rPr>
              <a:t>妙円寺詣</a:t>
            </a:r>
            <a:r>
              <a:rPr kumimoji="1" lang="ja-JP" altLang="en-US" sz="1600" dirty="0" err="1">
                <a:solidFill>
                  <a:schemeClr val="tx1"/>
                </a:solidFill>
              </a:rPr>
              <a:t>りを吹</a:t>
            </a:r>
            <a:r>
              <a:rPr kumimoji="1" lang="ja-JP" altLang="en-US" sz="1600" dirty="0">
                <a:solidFill>
                  <a:schemeClr val="tx1"/>
                </a:solidFill>
              </a:rPr>
              <a:t>上、日吉、東市来地域を巻き込んでできないか？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⇒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どの地域も基本的に島津ゆかり</a:t>
            </a:r>
            <a:r>
              <a:rPr kumimoji="1" lang="ja-JP" altLang="en-US" sz="1600" dirty="0">
                <a:solidFill>
                  <a:schemeClr val="tx1"/>
                </a:solidFill>
              </a:rPr>
              <a:t>。イベント（チャンバラ、よろい体験、徳重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神社か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らの</a:t>
            </a:r>
            <a:r>
              <a:rPr kumimoji="1" lang="ja-JP" altLang="en-US" sz="1600" dirty="0">
                <a:solidFill>
                  <a:schemeClr val="tx1"/>
                </a:solidFill>
              </a:rPr>
              <a:t>ハーフマラソン、紙よろいづくり）を通じて、繋いでいく。</a:t>
            </a: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・また地域外だと武者行列などを「ファンイベント」として、ファンを育てると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いう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別目線もある。</a:t>
            </a:r>
            <a:endParaRPr kumimoji="1" lang="ja-JP" altLang="en-US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・青葉隊について練習をしっかりと行い、教育の面も丁寧に行っている。そこに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保護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者</a:t>
            </a:r>
            <a:r>
              <a:rPr kumimoji="1" lang="ja-JP" altLang="en-US" sz="1600" dirty="0">
                <a:solidFill>
                  <a:schemeClr val="tx1"/>
                </a:solidFill>
              </a:rPr>
              <a:t>もしっかりと協力してくれている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。</a:t>
            </a:r>
            <a:endParaRPr kumimoji="1" lang="en-US" altLang="ja-JP" sz="1600" dirty="0" smtClean="0">
              <a:solidFill>
                <a:schemeClr val="tx1"/>
              </a:solidFill>
            </a:endParaRPr>
          </a:p>
          <a:p>
            <a:endParaRPr kumimoji="1" lang="ja-JP" altLang="en-US" sz="1600" b="1" dirty="0">
              <a:solidFill>
                <a:schemeClr val="tx1"/>
              </a:solidFill>
            </a:endParaRPr>
          </a:p>
          <a:p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重要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600" b="1" dirty="0" err="1" smtClean="0">
                <a:solidFill>
                  <a:schemeClr val="tx1"/>
                </a:solidFill>
              </a:rPr>
              <a:t>妙円寺詣</a:t>
            </a:r>
            <a:r>
              <a:rPr kumimoji="1" lang="ja-JP" altLang="en-US" sz="1600" b="1" dirty="0" err="1">
                <a:solidFill>
                  <a:schemeClr val="tx1"/>
                </a:solidFill>
              </a:rPr>
              <a:t>りの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大切な軸「しつけ、伝統、義弘公へのお墓参り（遺德）」これらの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思　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1600" b="1" dirty="0" smtClean="0">
                <a:solidFill>
                  <a:schemeClr val="tx1"/>
                </a:solidFill>
              </a:rPr>
              <a:t>想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をしっかりと伝えていくこと。</a:t>
            </a:r>
          </a:p>
          <a:p>
            <a:r>
              <a:rPr kumimoji="1" lang="ja-JP" altLang="en-US" sz="1600" b="1" dirty="0" smtClean="0">
                <a:solidFill>
                  <a:schemeClr val="tx1"/>
                </a:solidFill>
              </a:rPr>
              <a:t>　⇒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①義弘公の遺德に触れる場、②参画（参加）しやすさのバランス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433556" y="2730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553478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387560" y="188640"/>
            <a:ext cx="8136904" cy="1008112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500" b="1" dirty="0">
                <a:solidFill>
                  <a:schemeClr val="tx1"/>
                </a:solidFill>
              </a:rPr>
              <a:t>（課題抽出　結果）</a:t>
            </a:r>
            <a:endParaRPr kumimoji="1" lang="en-US" altLang="ja-JP" sz="2500" b="1" dirty="0" smtClean="0">
              <a:solidFill>
                <a:schemeClr val="tx1"/>
              </a:solidFill>
            </a:endParaRPr>
          </a:p>
          <a:p>
            <a:r>
              <a:rPr kumimoji="1" lang="ja-JP" altLang="en-US" sz="2500" b="1" dirty="0" smtClean="0">
                <a:solidFill>
                  <a:schemeClr val="tx1"/>
                </a:solidFill>
              </a:rPr>
              <a:t>②</a:t>
            </a:r>
            <a:r>
              <a:rPr kumimoji="1" lang="ja-JP" altLang="en-US" sz="2500" b="1" dirty="0">
                <a:solidFill>
                  <a:schemeClr val="tx1"/>
                </a:solidFill>
              </a:rPr>
              <a:t>　年間を通じて楽しめる観光コンテンツに</a:t>
            </a:r>
            <a:r>
              <a:rPr kumimoji="1" lang="ja-JP" altLang="en-US" sz="2500" b="1" dirty="0" smtClean="0">
                <a:solidFill>
                  <a:schemeClr val="tx1"/>
                </a:solidFill>
              </a:rPr>
              <a:t>ついて</a:t>
            </a:r>
            <a:endParaRPr kumimoji="1" lang="en-US" altLang="ja-JP" sz="2500" b="1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87560" y="1268760"/>
            <a:ext cx="8136904" cy="2376263"/>
          </a:xfrm>
          <a:prstGeom prst="roundRect">
            <a:avLst/>
          </a:prstGeom>
          <a:solidFill>
            <a:srgbClr val="A6F8FC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Ａ</a:t>
            </a:r>
            <a:r>
              <a:rPr kumimoji="1" lang="ja-JP" altLang="en-US" sz="1600" dirty="0">
                <a:solidFill>
                  <a:schemeClr val="tx1"/>
                </a:solidFill>
              </a:rPr>
              <a:t>・季節に関係なくおすすめスポットを案内できる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ＳＮＳの活用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自分たちが日置市を知る事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（</a:t>
            </a:r>
            <a:r>
              <a:rPr kumimoji="1" lang="ja-JP" altLang="en-US" sz="1600" dirty="0">
                <a:solidFill>
                  <a:schemeClr val="tx1"/>
                </a:solidFill>
              </a:rPr>
              <a:t>季節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に</a:t>
            </a:r>
            <a:r>
              <a:rPr kumimoji="1" lang="ja-JP" altLang="en-US" sz="1600" dirty="0">
                <a:solidFill>
                  <a:schemeClr val="tx1"/>
                </a:solidFill>
              </a:rPr>
              <a:t>関係ない、季節に左右される）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体験できる施設を組み合わせたプログラム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スポーツ合宿など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季節に合わせたターゲット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観光ガイドの育成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055640" y="6486848"/>
            <a:ext cx="2816696" cy="371151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Ｐ７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87560" y="3789040"/>
            <a:ext cx="8136904" cy="2448272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b="1" dirty="0">
                <a:solidFill>
                  <a:schemeClr val="tx1"/>
                </a:solidFill>
              </a:rPr>
              <a:t>Ｂ</a:t>
            </a:r>
            <a:r>
              <a:rPr kumimoji="1" lang="ja-JP" altLang="en-US" sz="1600" dirty="0">
                <a:solidFill>
                  <a:schemeClr val="tx1"/>
                </a:solidFill>
              </a:rPr>
              <a:t>・７つ星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美術館（雨天時もＯＫ、小規模でもＯＫ）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年間チラシ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（カレンダー、スケジュール）</a:t>
            </a:r>
            <a:endParaRPr kumimoji="1" lang="ja-JP" altLang="en-US" sz="1600" dirty="0">
              <a:solidFill>
                <a:schemeClr val="tx1"/>
              </a:solidFill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告知のやり方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スポットづくり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</a:t>
            </a:r>
            <a:r>
              <a:rPr kumimoji="1" lang="ja-JP" altLang="en-US" sz="1600" dirty="0">
                <a:solidFill>
                  <a:schemeClr val="tx1"/>
                </a:solidFill>
              </a:rPr>
              <a:t>季節に合わせた体験イベント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7452320" y="0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304418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角丸四角形 14"/>
          <p:cNvSpPr/>
          <p:nvPr/>
        </p:nvSpPr>
        <p:spPr>
          <a:xfrm>
            <a:off x="387560" y="188640"/>
            <a:ext cx="8136904" cy="1008112"/>
          </a:xfrm>
          <a:prstGeom prst="roundRect">
            <a:avLst/>
          </a:prstGeom>
          <a:solidFill>
            <a:srgbClr val="00B0F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500" b="1" dirty="0">
                <a:solidFill>
                  <a:schemeClr val="tx1"/>
                </a:solidFill>
              </a:rPr>
              <a:t>（課題抽出　結果）</a:t>
            </a:r>
            <a:endParaRPr kumimoji="1" lang="en-US" altLang="ja-JP" sz="2500" b="1" dirty="0" smtClean="0">
              <a:solidFill>
                <a:schemeClr val="tx1"/>
              </a:solidFill>
            </a:endParaRPr>
          </a:p>
          <a:p>
            <a:r>
              <a:rPr kumimoji="1" lang="ja-JP" altLang="en-US" sz="2500" b="1" dirty="0" smtClean="0">
                <a:solidFill>
                  <a:schemeClr val="tx1"/>
                </a:solidFill>
              </a:rPr>
              <a:t>②</a:t>
            </a:r>
            <a:r>
              <a:rPr kumimoji="1" lang="ja-JP" altLang="en-US" sz="2500" b="1" dirty="0">
                <a:solidFill>
                  <a:schemeClr val="tx1"/>
                </a:solidFill>
              </a:rPr>
              <a:t>　年間を通じて楽しめる観光コンテンツに</a:t>
            </a:r>
            <a:r>
              <a:rPr kumimoji="1" lang="ja-JP" altLang="en-US" sz="2500" b="1" dirty="0" smtClean="0">
                <a:solidFill>
                  <a:schemeClr val="tx1"/>
                </a:solidFill>
              </a:rPr>
              <a:t>ついて</a:t>
            </a:r>
            <a:endParaRPr kumimoji="1" lang="en-US" altLang="ja-JP" sz="2500" b="1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87560" y="1268761"/>
            <a:ext cx="8136904" cy="1656184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b="1" dirty="0">
                <a:solidFill>
                  <a:schemeClr val="tx1"/>
                </a:solidFill>
              </a:rPr>
              <a:t>グループワーク</a:t>
            </a:r>
            <a:r>
              <a:rPr kumimoji="1" lang="ja-JP" altLang="en-US" b="1" dirty="0" smtClean="0">
                <a:solidFill>
                  <a:schemeClr val="tx1"/>
                </a:solidFill>
              </a:rPr>
              <a:t>結果</a:t>
            </a:r>
            <a:r>
              <a:rPr kumimoji="1" lang="en-US" altLang="ja-JP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b="1" dirty="0" smtClean="0">
                <a:solidFill>
                  <a:schemeClr val="tx1"/>
                </a:solidFill>
              </a:rPr>
              <a:t>Ｃ</a:t>
            </a:r>
            <a:r>
              <a:rPr kumimoji="1" lang="ja-JP" altLang="en-US" sz="1600" dirty="0" smtClean="0">
                <a:solidFill>
                  <a:schemeClr val="tx1"/>
                </a:solidFill>
              </a:rPr>
              <a:t>・</a:t>
            </a:r>
            <a:r>
              <a:rPr kumimoji="1" lang="ja-JP" altLang="en-US" sz="1600" u="sng" dirty="0" smtClean="0">
                <a:solidFill>
                  <a:schemeClr val="tx1"/>
                </a:solidFill>
              </a:rPr>
              <a:t>周遊コース（１日、半日）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・コンテンツ、行事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・１つの店舗でなく、</a:t>
            </a:r>
            <a:r>
              <a:rPr kumimoji="1" lang="ja-JP" altLang="en-US" sz="1600" u="sng" dirty="0" smtClean="0">
                <a:solidFill>
                  <a:schemeClr val="tx1"/>
                </a:solidFill>
              </a:rPr>
              <a:t>エリアやゾーン一体的に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・日置市内の各エリア（旧４町、地区など）</a:t>
            </a:r>
          </a:p>
          <a:p>
            <a:r>
              <a:rPr kumimoji="1" lang="ja-JP" altLang="en-US" sz="1600" dirty="0" smtClean="0">
                <a:solidFill>
                  <a:schemeClr val="tx1"/>
                </a:solidFill>
              </a:rPr>
              <a:t>　・交通問題</a:t>
            </a:r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3055640" y="6486848"/>
            <a:ext cx="2816696" cy="371151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Ｐ８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95536" y="2996954"/>
            <a:ext cx="8136904" cy="1656184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グループワーク結果</a:t>
            </a:r>
            <a:r>
              <a:rPr kumimoji="1" lang="en-US" altLang="ja-JP" sz="1600" dirty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Ｅ</a:t>
            </a:r>
            <a:r>
              <a:rPr kumimoji="1" lang="ja-JP" altLang="en-US" sz="1600" dirty="0">
                <a:solidFill>
                  <a:schemeClr val="tx1"/>
                </a:solidFill>
              </a:rPr>
              <a:t>・吹上浜の活用（鹿児島市から一番近い外洋）</a:t>
            </a: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・サンセットの情報発信、共有（釣りなど）</a:t>
            </a: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・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情報発信</a:t>
            </a:r>
          </a:p>
          <a:p>
            <a:r>
              <a:rPr kumimoji="1" lang="ja-JP" altLang="en-US" sz="1600" dirty="0">
                <a:solidFill>
                  <a:schemeClr val="tx1"/>
                </a:solidFill>
              </a:rPr>
              <a:t>　・</a:t>
            </a:r>
            <a:r>
              <a:rPr kumimoji="1" lang="ja-JP" altLang="en-US" sz="1600" u="sng" dirty="0">
                <a:solidFill>
                  <a:schemeClr val="tx1"/>
                </a:solidFill>
              </a:rPr>
              <a:t>イベントの提案、コース提案</a:t>
            </a:r>
            <a:endParaRPr kumimoji="1" lang="en-US" altLang="ja-JP" sz="1600" u="sng" dirty="0">
              <a:solidFill>
                <a:schemeClr val="tx1"/>
              </a:solidFill>
            </a:endParaRPr>
          </a:p>
          <a:p>
            <a:endParaRPr kumimoji="1" lang="en-US" altLang="ja-JP" sz="1600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416191" y="4727744"/>
            <a:ext cx="8136904" cy="1437559"/>
          </a:xfrm>
          <a:prstGeom prst="roundRect">
            <a:avLst/>
          </a:prstGeom>
          <a:solidFill>
            <a:srgbClr val="DFDF17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【</a:t>
            </a:r>
            <a:r>
              <a:rPr kumimoji="1" lang="ja-JP" altLang="en-US" sz="1600" b="1" dirty="0">
                <a:solidFill>
                  <a:schemeClr val="tx1"/>
                </a:solidFill>
              </a:rPr>
              <a:t>グループワーク結果</a:t>
            </a:r>
            <a:r>
              <a:rPr kumimoji="1" lang="en-US" altLang="ja-JP" sz="1600" dirty="0">
                <a:solidFill>
                  <a:schemeClr val="tx1"/>
                </a:solidFill>
              </a:rPr>
              <a:t>】</a:t>
            </a:r>
            <a:endParaRPr kumimoji="1" lang="en-US" altLang="ja-JP" sz="1600" b="1" dirty="0">
              <a:solidFill>
                <a:schemeClr val="tx1"/>
              </a:solidFill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</a:rPr>
              <a:t>Ｆ</a:t>
            </a:r>
            <a:r>
              <a:rPr kumimoji="1" lang="ja-JP" altLang="en-US" sz="1600" dirty="0">
                <a:solidFill>
                  <a:schemeClr val="tx1"/>
                </a:solidFill>
              </a:rPr>
              <a:t>・</a:t>
            </a:r>
            <a:r>
              <a:rPr kumimoji="1" lang="ja-JP" altLang="en-US" sz="1600" dirty="0" err="1">
                <a:solidFill>
                  <a:schemeClr val="tx1"/>
                </a:solidFill>
              </a:rPr>
              <a:t>妙円寺詣りを</a:t>
            </a:r>
            <a:r>
              <a:rPr kumimoji="1" lang="ja-JP" altLang="en-US" sz="1600" dirty="0">
                <a:solidFill>
                  <a:schemeClr val="tx1"/>
                </a:solidFill>
              </a:rPr>
              <a:t>年間を通じて、実施できないか？</a:t>
            </a:r>
            <a:endParaRPr kumimoji="1" lang="en-US" altLang="ja-JP" sz="1600" dirty="0">
              <a:solidFill>
                <a:schemeClr val="tx1"/>
              </a:solidFill>
            </a:endParaRPr>
          </a:p>
          <a:p>
            <a:endParaRPr kumimoji="1" lang="en-US" altLang="ja-JP" sz="1600" u="sng" dirty="0" smtClean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7343800" y="59913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219249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図表 6"/>
          <p:cNvGraphicFramePr/>
          <p:nvPr>
            <p:extLst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角丸四角形 13"/>
          <p:cNvSpPr/>
          <p:nvPr/>
        </p:nvSpPr>
        <p:spPr>
          <a:xfrm>
            <a:off x="387560" y="1196752"/>
            <a:ext cx="8136904" cy="4680520"/>
          </a:xfrm>
          <a:prstGeom prst="roundRect">
            <a:avLst/>
          </a:prstGeom>
          <a:solidFill>
            <a:srgbClr val="88ECE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【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共通の課題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】</a:t>
            </a: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①情報発信の手法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例）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SNS</a:t>
            </a:r>
            <a:r>
              <a:rPr kumimoji="1" lang="ja-JP" altLang="en-US" sz="2000" dirty="0" err="1" smtClean="0">
                <a:solidFill>
                  <a:schemeClr val="tx1"/>
                </a:solidFill>
              </a:rPr>
              <a:t>、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観光看板、</a:t>
            </a:r>
            <a:r>
              <a:rPr kumimoji="1" lang="en-US" altLang="ja-JP" sz="2000" dirty="0" smtClean="0">
                <a:solidFill>
                  <a:schemeClr val="tx1"/>
                </a:solidFill>
              </a:rPr>
              <a:t>MAP</a:t>
            </a:r>
            <a:r>
              <a:rPr kumimoji="1" lang="ja-JP" altLang="en-US" sz="2000" dirty="0" err="1" smtClean="0">
                <a:solidFill>
                  <a:schemeClr val="tx1"/>
                </a:solidFill>
              </a:rPr>
              <a:t>、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ホームページ、窓口の一元化など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⇒日置市がもっている観光資源をどのように情報発信していく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か？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②人財の育成、研修、後継者問題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⇒事業を継続、よりよいものにしていくためには？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③観光のエリアやコース設定について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 smtClean="0">
                <a:solidFill>
                  <a:schemeClr val="tx1"/>
                </a:solidFill>
              </a:rPr>
              <a:t>⇒「地域別」や「ジャンル別」、「初心者向け～上級者向け」な</a:t>
            </a:r>
            <a:endParaRPr kumimoji="1" lang="en-US" altLang="ja-JP" sz="2000" dirty="0" smtClean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  <a:r>
              <a:rPr kumimoji="1" lang="ja-JP" altLang="en-US" sz="2000" dirty="0" err="1" smtClean="0">
                <a:solidFill>
                  <a:schemeClr val="tx1"/>
                </a:solidFill>
              </a:rPr>
              <a:t>ど</a:t>
            </a:r>
            <a:r>
              <a:rPr kumimoji="1" lang="ja-JP" altLang="en-US" sz="2000" dirty="0" smtClean="0">
                <a:solidFill>
                  <a:schemeClr val="tx1"/>
                </a:solidFill>
              </a:rPr>
              <a:t>様々なコース提案。</a:t>
            </a:r>
            <a:endParaRPr kumimoji="1"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354808" y="442003"/>
            <a:ext cx="5945384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2200" b="1" dirty="0" smtClean="0"/>
              <a:t>各グループの「課題抽出」から見えてきた　</a:t>
            </a:r>
            <a:r>
              <a:rPr kumimoji="1" lang="ja-JP" altLang="en-US" sz="2200" b="1" u="sng" dirty="0" smtClean="0"/>
              <a:t>共通の課題</a:t>
            </a:r>
            <a:endParaRPr kumimoji="1" lang="en-US" altLang="ja-JP" sz="2200" b="1" u="sng" dirty="0" smtClean="0"/>
          </a:p>
        </p:txBody>
      </p:sp>
      <p:sp>
        <p:nvSpPr>
          <p:cNvPr id="8" name="角丸四角形 7"/>
          <p:cNvSpPr/>
          <p:nvPr/>
        </p:nvSpPr>
        <p:spPr>
          <a:xfrm>
            <a:off x="3055640" y="6453336"/>
            <a:ext cx="2816696" cy="404664"/>
          </a:xfrm>
          <a:prstGeom prst="round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Ｐ９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236296" y="60072"/>
            <a:ext cx="1800200" cy="61073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別紙２</a:t>
            </a:r>
            <a:r>
              <a:rPr kumimoji="1" lang="en-US" altLang="ja-JP" sz="2200" b="1" dirty="0" smtClean="0"/>
              <a:t>】</a:t>
            </a:r>
            <a:endParaRPr kumimoji="1" lang="en-US" altLang="ja-JP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370776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1310</TotalTime>
  <Words>299</Words>
  <Application>Microsoft Office PowerPoint</Application>
  <PresentationFormat>画面に合わせる (4:3)</PresentationFormat>
  <Paragraphs>162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Arial</vt:lpstr>
      <vt:lpstr>Century Gothic</vt:lpstr>
      <vt:lpstr>Wingdings 3</vt:lpstr>
      <vt:lpstr>ウィスプ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CLA0053</dc:creator>
  <cp:lastModifiedBy>L28F0045</cp:lastModifiedBy>
  <cp:revision>85</cp:revision>
  <cp:lastPrinted>2022-11-14T04:46:52Z</cp:lastPrinted>
  <dcterms:created xsi:type="dcterms:W3CDTF">2020-06-18T02:34:19Z</dcterms:created>
  <dcterms:modified xsi:type="dcterms:W3CDTF">2023-02-09T00:15:06Z</dcterms:modified>
</cp:coreProperties>
</file>